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7" r:id="rId2"/>
    <p:sldId id="264" r:id="rId3"/>
    <p:sldId id="271" r:id="rId4"/>
    <p:sldId id="258" r:id="rId5"/>
    <p:sldId id="260" r:id="rId6"/>
    <p:sldId id="267" r:id="rId7"/>
    <p:sldId id="265" r:id="rId8"/>
    <p:sldId id="263" r:id="rId9"/>
    <p:sldId id="266" r:id="rId10"/>
    <p:sldId id="262" r:id="rId11"/>
    <p:sldId id="268" r:id="rId12"/>
    <p:sldId id="269" r:id="rId13"/>
    <p:sldId id="279" r:id="rId14"/>
    <p:sldId id="270" r:id="rId15"/>
    <p:sldId id="272" r:id="rId16"/>
    <p:sldId id="273" r:id="rId17"/>
    <p:sldId id="274" r:id="rId18"/>
    <p:sldId id="259" r:id="rId19"/>
    <p:sldId id="261" r:id="rId20"/>
    <p:sldId id="276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7F1-B486-443A-967F-1C2E4B55B160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6E2C8-73FF-45C0-8059-8DE28A36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6532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1ADDF-9A4B-40E3-89ED-5FEAC0620CB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EFA17-DC0B-42C6-BA7A-9C06120A0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941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EFA17-DC0B-42C6-BA7A-9C06120A04B2}" type="slidenum">
              <a:rPr lang="en-US" smtClean="0"/>
              <a:t>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23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E85C-E8B3-45EA-BE6D-758DAB8664AA}" type="datetime1">
              <a:rPr lang="en-US" smtClean="0"/>
              <a:t>10/11/2017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3B58A-26C4-4FB4-B8C2-30175E1B3C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B750-C2D2-4D17-A935-4250CDBDD9C6}" type="datetime1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58A-26C4-4FB4-B8C2-30175E1B3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116B-6EF8-4BBB-B303-7E72232BAA81}" type="datetime1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58A-26C4-4FB4-B8C2-30175E1B3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70E7-D6D1-4713-9BF3-A6C5218D6245}" type="datetime1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58A-26C4-4FB4-B8C2-30175E1B3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340F-59C1-4229-BE53-BC47340E8260}" type="datetime1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58A-26C4-4FB4-B8C2-30175E1B3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698F-8DAA-404B-945B-A62A007EC10F}" type="datetime1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58A-26C4-4FB4-B8C2-30175E1B3C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9784-5582-4472-8525-4DA71377FCFC}" type="datetime1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58A-26C4-4FB4-B8C2-30175E1B3C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C315D-14D9-4218-869E-4F5770AA77B4}" type="datetime1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58A-26C4-4FB4-B8C2-30175E1B3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E0AC-A544-40A0-B306-1F74A3E76EEF}" type="datetime1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58A-26C4-4FB4-B8C2-30175E1B3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E2C0-4421-4E3C-9786-6B70A93E87ED}" type="datetime1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58A-26C4-4FB4-B8C2-30175E1B3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FC8E6-BC0E-44B3-9648-D95BB0352D76}" type="datetime1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58A-26C4-4FB4-B8C2-30175E1B3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AEF895B-D401-45BE-AB7F-8FCED2A2154A}" type="datetime1">
              <a:rPr lang="en-US" smtClean="0"/>
              <a:t>10/11/2017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AF3B58A-26C4-4FB4-B8C2-30175E1B3C0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5.png"/><Relationship Id="rId7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095" y="2924945"/>
            <a:ext cx="50482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824" y="548680"/>
            <a:ext cx="5837488" cy="173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4067944" y="4293096"/>
            <a:ext cx="3312368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b="1" dirty="0" smtClean="0">
                <a:solidFill>
                  <a:schemeClr val="bg1"/>
                </a:solidFill>
              </a:rPr>
              <a:t>dr inż. Konrad Witkiewicz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81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68960"/>
            <a:ext cx="2438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140968"/>
            <a:ext cx="29146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193" y="3944888"/>
            <a:ext cx="25431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37"/>
          <a:stretch/>
        </p:blipFill>
        <p:spPr bwMode="auto">
          <a:xfrm>
            <a:off x="539552" y="2060848"/>
            <a:ext cx="322656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60848"/>
            <a:ext cx="41814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2771800" y="62068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Reguły mieszania</a:t>
            </a:r>
            <a:endParaRPr lang="en-US" sz="28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10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17939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2"/>
          <a:stretch/>
        </p:blipFill>
        <p:spPr bwMode="auto">
          <a:xfrm>
            <a:off x="450794" y="1605856"/>
            <a:ext cx="8258175" cy="419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539552" y="4797152"/>
            <a:ext cx="2232248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rostokąt 1"/>
          <p:cNvSpPr/>
          <p:nvPr/>
        </p:nvSpPr>
        <p:spPr>
          <a:xfrm>
            <a:off x="2212219" y="620688"/>
            <a:ext cx="4719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Kubiczne równania stanu </a:t>
            </a:r>
            <a:r>
              <a:rPr lang="pl-PL" sz="2800" b="1" dirty="0" err="1" smtClean="0"/>
              <a:t>CEoS</a:t>
            </a:r>
            <a:endParaRPr lang="pl-PL" sz="2800" b="1" dirty="0" smtClean="0"/>
          </a:p>
        </p:txBody>
      </p:sp>
      <p:cxnSp>
        <p:nvCxnSpPr>
          <p:cNvPr id="5" name="Łącznik prosty ze strzałką 4"/>
          <p:cNvCxnSpPr/>
          <p:nvPr/>
        </p:nvCxnSpPr>
        <p:spPr>
          <a:xfrm flipH="1" flipV="1">
            <a:off x="4932040" y="4293096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5364088" y="4685074"/>
            <a:ext cx="3240360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reguły mieszania</a:t>
            </a:r>
            <a:endParaRPr lang="en-US" sz="2000" b="1" dirty="0"/>
          </a:p>
        </p:txBody>
      </p:sp>
      <p:sp>
        <p:nvSpPr>
          <p:cNvPr id="7" name="Prostokąt zaokrąglony 6"/>
          <p:cNvSpPr/>
          <p:nvPr/>
        </p:nvSpPr>
        <p:spPr>
          <a:xfrm>
            <a:off x="3563888" y="4365104"/>
            <a:ext cx="1116124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7308304" y="2996952"/>
            <a:ext cx="1116124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7308304" y="3492874"/>
            <a:ext cx="720080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3563888" y="5265204"/>
            <a:ext cx="720080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Łącznik prosty ze strzałką 11"/>
          <p:cNvCxnSpPr/>
          <p:nvPr/>
        </p:nvCxnSpPr>
        <p:spPr>
          <a:xfrm flipV="1">
            <a:off x="7140613" y="4170536"/>
            <a:ext cx="199541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flipH="1">
            <a:off x="4887653" y="5189420"/>
            <a:ext cx="360040" cy="1837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pole tekstowe 17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11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0562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6206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Reguły mieszania</a:t>
            </a:r>
            <a:endParaRPr lang="en-US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2242607"/>
            <a:ext cx="52565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pl-PL" sz="2000" b="1" dirty="0" smtClean="0"/>
              <a:t>MHV2</a:t>
            </a:r>
            <a:r>
              <a:rPr lang="pl-PL" sz="2000" dirty="0" smtClean="0"/>
              <a:t> – zmodyfikowana r.m. Hurona-Vidala</a:t>
            </a:r>
          </a:p>
          <a:p>
            <a:pPr marL="1793875" indent="-1793875">
              <a:spcAft>
                <a:spcPts val="2400"/>
              </a:spcAft>
            </a:pPr>
            <a:r>
              <a:rPr lang="pl-PL" sz="2000" b="1" dirty="0" err="1" smtClean="0"/>
              <a:t>Predicitve</a:t>
            </a:r>
            <a:r>
              <a:rPr lang="pl-PL" sz="2000" b="1" dirty="0" smtClean="0"/>
              <a:t> SRK </a:t>
            </a:r>
            <a:r>
              <a:rPr lang="pl-PL" sz="2000" dirty="0" smtClean="0"/>
              <a:t>– r.m. oparta na modelu UNIFAC </a:t>
            </a:r>
          </a:p>
          <a:p>
            <a:pPr marL="719138" indent="-719138">
              <a:spcAft>
                <a:spcPts val="2400"/>
              </a:spcAft>
            </a:pPr>
            <a:r>
              <a:rPr lang="pl-PL" sz="2000" b="1" dirty="0" smtClean="0"/>
              <a:t>WS</a:t>
            </a:r>
            <a:r>
              <a:rPr lang="pl-PL" sz="2000" dirty="0" smtClean="0"/>
              <a:t> – r.m. </a:t>
            </a:r>
            <a:r>
              <a:rPr lang="pl-PL" sz="2000" dirty="0" err="1" smtClean="0"/>
              <a:t>Wonda-Sandlera</a:t>
            </a:r>
            <a:r>
              <a:rPr lang="pl-PL" sz="2000" dirty="0" smtClean="0"/>
              <a:t>, dokładna dla niskich ciśnień </a:t>
            </a:r>
          </a:p>
          <a:p>
            <a:endParaRPr lang="en-US" sz="2000" dirty="0"/>
          </a:p>
        </p:txBody>
      </p:sp>
      <p:sp>
        <p:nvSpPr>
          <p:cNvPr id="4" name="Nawias klamrowy zamykający 3"/>
          <p:cNvSpPr/>
          <p:nvPr/>
        </p:nvSpPr>
        <p:spPr>
          <a:xfrm>
            <a:off x="5436096" y="2098590"/>
            <a:ext cx="360040" cy="255454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le tekstowe 4"/>
          <p:cNvSpPr txBox="1"/>
          <p:nvPr/>
        </p:nvSpPr>
        <p:spPr>
          <a:xfrm>
            <a:off x="6012160" y="2729240"/>
            <a:ext cx="28083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dobra predykcja VLE;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stosowane dla wysokich ciśnień</a:t>
            </a:r>
            <a:endParaRPr lang="en-US" sz="2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12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5329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6206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Reguły mieszania</a:t>
            </a:r>
            <a:endParaRPr lang="en-US" sz="28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13</a:t>
            </a:fld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95500"/>
            <a:ext cx="8919752" cy="2917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257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67744" y="476672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Właściwości ropy naftowej i gazu ziemnego</a:t>
            </a:r>
            <a:endParaRPr lang="en-US" sz="28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96" y="2748517"/>
            <a:ext cx="7113612" cy="284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259632" y="17635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węglowodory + lekkie gazy		pseudo-składniki</a:t>
            </a:r>
            <a:endParaRPr lang="en-US" sz="2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14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0261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86011"/>
            <a:ext cx="7465300" cy="53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757" y="1268760"/>
            <a:ext cx="4422651" cy="2851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385"/>
          <a:stretch/>
        </p:blipFill>
        <p:spPr bwMode="auto">
          <a:xfrm>
            <a:off x="971600" y="1274070"/>
            <a:ext cx="2751584" cy="2842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15</a:t>
            </a:fld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88110"/>
            <a:ext cx="8370676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975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7292725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07244"/>
            <a:ext cx="2867025" cy="2625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101" y="1407244"/>
            <a:ext cx="3044253" cy="2625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16</a:t>
            </a:fld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93096"/>
            <a:ext cx="829866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002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33" y="620688"/>
            <a:ext cx="7296811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93" y="2174727"/>
            <a:ext cx="28194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165201"/>
            <a:ext cx="3724275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17</a:t>
            </a:fld>
            <a:endParaRPr lang="en-US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835696" y="5301208"/>
            <a:ext cx="545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reguła mieszania </a:t>
            </a:r>
            <a:r>
              <a:rPr lang="pl-PL" sz="2000" dirty="0" err="1" smtClean="0"/>
              <a:t>Kabadi-Danner</a:t>
            </a:r>
            <a:r>
              <a:rPr lang="pl-PL" sz="2000" dirty="0" smtClean="0"/>
              <a:t> dla układów węglowodór-woda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6624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48680"/>
            <a:ext cx="36099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78385"/>
            <a:ext cx="39338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18</a:t>
            </a:fld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072" y="4522939"/>
            <a:ext cx="3371461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52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881"/>
          <a:stretch/>
        </p:blipFill>
        <p:spPr bwMode="auto">
          <a:xfrm>
            <a:off x="2699792" y="620688"/>
            <a:ext cx="3933825" cy="53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04678"/>
            <a:ext cx="1276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39" y="3430513"/>
            <a:ext cx="21336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39" y="4464918"/>
            <a:ext cx="6496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4296564" y="2311712"/>
            <a:ext cx="46679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stosowane dla niepolarnych, polarnych i asocjujących związków;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efekty asocjacji i solwatacji w roztworach kwasów organicznych;</a:t>
            </a:r>
            <a:endParaRPr lang="en-US" sz="20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19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711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59904" y="332656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Gaz doskonały</a:t>
            </a:r>
          </a:p>
          <a:p>
            <a:endParaRPr lang="pl-P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sz="2000" dirty="0" smtClean="0"/>
              <a:t>cząsteczki nie mają objętości;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000" dirty="0" smtClean="0"/>
              <a:t>brak oddziaływań.</a:t>
            </a:r>
            <a:endParaRPr lang="en-US" sz="20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312"/>
            <a:ext cx="14478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459904" y="1832334"/>
            <a:ext cx="51922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Kubiczne równania stanu </a:t>
            </a:r>
            <a:r>
              <a:rPr lang="pl-PL" sz="2000" b="1" dirty="0" err="1" smtClean="0"/>
              <a:t>CEoS</a:t>
            </a:r>
            <a:endParaRPr lang="pl-PL" sz="2000" b="1" dirty="0" smtClean="0"/>
          </a:p>
          <a:p>
            <a:endParaRPr lang="pl-P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sz="2000" dirty="0" smtClean="0"/>
              <a:t>parametry składników obliczane na podstawie wartości krytycznej temperatury, ciśnienia i czynnika </a:t>
            </a:r>
            <a:r>
              <a:rPr lang="pl-PL" sz="2000" dirty="0" err="1" smtClean="0"/>
              <a:t>acentrycznego</a:t>
            </a:r>
            <a:r>
              <a:rPr lang="pl-PL" sz="2000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000" dirty="0" smtClean="0"/>
              <a:t>mała dokładność dla związków polarnych i węglowodorów o długich łańcuchach</a:t>
            </a:r>
            <a:endParaRPr lang="en-US" sz="2000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519" y="2431843"/>
            <a:ext cx="28289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467544" y="4534088"/>
            <a:ext cx="51922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err="1" smtClean="0"/>
              <a:t>Wirialne</a:t>
            </a:r>
            <a:r>
              <a:rPr lang="pl-PL" sz="2000" b="1" dirty="0" smtClean="0"/>
              <a:t> równania stanu </a:t>
            </a:r>
            <a:r>
              <a:rPr lang="pl-PL" sz="2000" b="1" dirty="0" err="1" smtClean="0"/>
              <a:t>VEoS</a:t>
            </a:r>
            <a:endParaRPr lang="pl-PL" sz="2000" b="1" dirty="0" smtClean="0"/>
          </a:p>
          <a:p>
            <a:endParaRPr lang="pl-P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sz="2000" dirty="0" smtClean="0"/>
              <a:t>dokładniejsze od </a:t>
            </a:r>
            <a:r>
              <a:rPr lang="pl-PL" sz="2000" dirty="0" err="1" smtClean="0"/>
              <a:t>CEoS</a:t>
            </a:r>
            <a:r>
              <a:rPr lang="pl-PL" sz="2000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000" dirty="0" smtClean="0"/>
              <a:t>mała dokładność dla związków polarnych;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000" dirty="0" smtClean="0"/>
              <a:t>duża dokładność dla węglowodorów.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518" y="4883713"/>
            <a:ext cx="3371461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2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0095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39" b="34131"/>
          <a:stretch/>
        </p:blipFill>
        <p:spPr bwMode="auto">
          <a:xfrm>
            <a:off x="2627784" y="620688"/>
            <a:ext cx="3933825" cy="539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075" y="1340768"/>
            <a:ext cx="33718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76" y="2276872"/>
            <a:ext cx="15144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76" y="3068960"/>
            <a:ext cx="27051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76" y="3933056"/>
            <a:ext cx="237172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4227647" y="3348280"/>
            <a:ext cx="46679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stosowane dla niepolarnych związków;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mieszaniny zawierające wodór</a:t>
            </a:r>
            <a:endParaRPr lang="en-US" sz="2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20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1096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" t="63291" r="9153" b="1"/>
          <a:stretch/>
        </p:blipFill>
        <p:spPr bwMode="auto">
          <a:xfrm>
            <a:off x="3045042" y="548680"/>
            <a:ext cx="3444536" cy="580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258127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61048"/>
            <a:ext cx="24288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4296564" y="2887776"/>
            <a:ext cx="4667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stosowane dla mieszanin węglowodorów + H</a:t>
            </a:r>
            <a:r>
              <a:rPr lang="pl-PL" sz="2000" baseline="-25000" dirty="0" smtClean="0"/>
              <a:t>2</a:t>
            </a:r>
            <a:r>
              <a:rPr lang="pl-PL" sz="2000" dirty="0" smtClean="0"/>
              <a:t>S lub CO</a:t>
            </a:r>
            <a:r>
              <a:rPr lang="pl-PL" sz="2000" baseline="-25000" dirty="0" smtClean="0"/>
              <a:t>2</a:t>
            </a:r>
            <a:r>
              <a:rPr lang="pl-PL" sz="2000" dirty="0" smtClean="0"/>
              <a:t> + lub inny gaz lekki</a:t>
            </a:r>
            <a:endParaRPr lang="en-US" sz="2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21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9279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/>
          <p:cNvSpPr>
            <a:spLocks noChangeArrowheads="1"/>
          </p:cNvSpPr>
          <p:nvPr/>
        </p:nvSpPr>
        <p:spPr bwMode="auto">
          <a:xfrm>
            <a:off x="2438400" y="1355725"/>
            <a:ext cx="990600" cy="838200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onstantia" pitchFamily="18" charset="0"/>
              </a:rPr>
              <a:t>E?</a:t>
            </a:r>
          </a:p>
        </p:txBody>
      </p:sp>
      <p:sp>
        <p:nvSpPr>
          <p:cNvPr id="3" name="AutoShape 13"/>
          <p:cNvSpPr>
            <a:spLocks noChangeArrowheads="1"/>
          </p:cNvSpPr>
          <p:nvPr/>
        </p:nvSpPr>
        <p:spPr bwMode="auto">
          <a:xfrm>
            <a:off x="2590800" y="3733800"/>
            <a:ext cx="990600" cy="838200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onstantia" pitchFamily="18" charset="0"/>
              </a:rPr>
              <a:t>R?</a:t>
            </a:r>
          </a:p>
        </p:txBody>
      </p:sp>
      <p:cxnSp>
        <p:nvCxnSpPr>
          <p:cNvPr id="4" name="AutoShape 17"/>
          <p:cNvCxnSpPr>
            <a:cxnSpLocks noChangeShapeType="1"/>
            <a:endCxn id="7" idx="1"/>
          </p:cNvCxnSpPr>
          <p:nvPr/>
        </p:nvCxnSpPr>
        <p:spPr bwMode="auto">
          <a:xfrm flipV="1">
            <a:off x="381000" y="2994025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4724400" y="4800600"/>
            <a:ext cx="990600" cy="838200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Constantia" pitchFamily="18" charset="0"/>
              </a:rPr>
              <a:t>P?</a:t>
            </a:r>
          </a:p>
        </p:txBody>
      </p: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1066800" y="2574925"/>
            <a:ext cx="838200" cy="838200"/>
            <a:chOff x="672" y="1632"/>
            <a:chExt cx="528" cy="528"/>
          </a:xfrm>
        </p:grpSpPr>
        <p:sp>
          <p:nvSpPr>
            <p:cNvPr id="7" name="AutoShape 11"/>
            <p:cNvSpPr>
              <a:spLocks noChangeArrowheads="1"/>
            </p:cNvSpPr>
            <p:nvPr/>
          </p:nvSpPr>
          <p:spPr bwMode="auto">
            <a:xfrm>
              <a:off x="672" y="1632"/>
              <a:ext cx="528" cy="528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pl-PL">
                <a:latin typeface="Constantia" pitchFamily="18" charset="0"/>
              </a:endParaRPr>
            </a:p>
          </p:txBody>
        </p:sp>
        <p:sp>
          <p:nvSpPr>
            <p:cNvPr id="8" name="Line 34"/>
            <p:cNvSpPr>
              <a:spLocks noChangeShapeType="1"/>
            </p:cNvSpPr>
            <p:nvPr/>
          </p:nvSpPr>
          <p:spPr bwMode="auto">
            <a:xfrm>
              <a:off x="960" y="1776"/>
              <a:ext cx="0" cy="2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Line 35"/>
            <p:cNvSpPr>
              <a:spLocks noChangeShapeType="1"/>
            </p:cNvSpPr>
            <p:nvPr/>
          </p:nvSpPr>
          <p:spPr bwMode="auto">
            <a:xfrm flipV="1">
              <a:off x="864" y="1776"/>
              <a:ext cx="0" cy="2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</p:grpSp>
      <p:cxnSp>
        <p:nvCxnSpPr>
          <p:cNvPr id="11" name="AutoShape 15"/>
          <p:cNvCxnSpPr>
            <a:cxnSpLocks noChangeShapeType="1"/>
            <a:stCxn id="7" idx="0"/>
            <a:endCxn id="2" idx="1"/>
          </p:cNvCxnSpPr>
          <p:nvPr/>
        </p:nvCxnSpPr>
        <p:spPr bwMode="auto">
          <a:xfrm rot="16200000">
            <a:off x="1562100" y="1698625"/>
            <a:ext cx="800100" cy="952500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 Box 36"/>
          <p:cNvSpPr txBox="1">
            <a:spLocks noChangeArrowheads="1"/>
          </p:cNvSpPr>
          <p:nvPr/>
        </p:nvSpPr>
        <p:spPr bwMode="auto">
          <a:xfrm>
            <a:off x="1524000" y="1449388"/>
            <a:ext cx="77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>
                <a:latin typeface="Constantia" pitchFamily="18" charset="0"/>
              </a:rPr>
              <a:t>Polar</a:t>
            </a:r>
          </a:p>
        </p:txBody>
      </p: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3086100" y="3032125"/>
            <a:ext cx="3467100" cy="701675"/>
            <a:chOff x="1944" y="1910"/>
            <a:chExt cx="2184" cy="442"/>
          </a:xfrm>
        </p:grpSpPr>
        <p:cxnSp>
          <p:nvCxnSpPr>
            <p:cNvPr id="14" name="AutoShape 29"/>
            <p:cNvCxnSpPr>
              <a:cxnSpLocks noChangeShapeType="1"/>
              <a:stCxn id="3" idx="0"/>
            </p:cNvCxnSpPr>
            <p:nvPr/>
          </p:nvCxnSpPr>
          <p:spPr bwMode="auto">
            <a:xfrm rot="-5400000">
              <a:off x="2940" y="1164"/>
              <a:ext cx="192" cy="2184"/>
            </a:xfrm>
            <a:prstGeom prst="bentConnector2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38"/>
            <p:cNvSpPr txBox="1">
              <a:spLocks noChangeArrowheads="1"/>
            </p:cNvSpPr>
            <p:nvPr/>
          </p:nvSpPr>
          <p:spPr bwMode="auto">
            <a:xfrm>
              <a:off x="2006" y="1910"/>
              <a:ext cx="431" cy="2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latin typeface="Constantia" pitchFamily="18" charset="0"/>
                </a:rPr>
                <a:t>Real</a:t>
              </a:r>
            </a:p>
          </p:txBody>
        </p:sp>
      </p:grpSp>
      <p:grpSp>
        <p:nvGrpSpPr>
          <p:cNvPr id="16" name="Group 65"/>
          <p:cNvGrpSpPr>
            <a:grpSpLocks/>
          </p:cNvGrpSpPr>
          <p:nvPr/>
        </p:nvGrpSpPr>
        <p:grpSpPr bwMode="auto">
          <a:xfrm>
            <a:off x="2933700" y="2193925"/>
            <a:ext cx="3467100" cy="490538"/>
            <a:chOff x="1848" y="1382"/>
            <a:chExt cx="2184" cy="309"/>
          </a:xfrm>
        </p:grpSpPr>
        <p:cxnSp>
          <p:nvCxnSpPr>
            <p:cNvPr id="17" name="AutoShape 26"/>
            <p:cNvCxnSpPr>
              <a:cxnSpLocks noChangeShapeType="1"/>
              <a:stCxn id="2" idx="2"/>
            </p:cNvCxnSpPr>
            <p:nvPr/>
          </p:nvCxnSpPr>
          <p:spPr bwMode="auto">
            <a:xfrm rot="16200000" flipH="1">
              <a:off x="2796" y="434"/>
              <a:ext cx="288" cy="218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 Box 39"/>
            <p:cNvSpPr txBox="1">
              <a:spLocks noChangeArrowheads="1"/>
            </p:cNvSpPr>
            <p:nvPr/>
          </p:nvSpPr>
          <p:spPr bwMode="auto">
            <a:xfrm>
              <a:off x="2150" y="1441"/>
              <a:ext cx="9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latin typeface="Constantia" pitchFamily="18" charset="0"/>
                </a:rPr>
                <a:t>Electrolyte</a:t>
              </a:r>
            </a:p>
          </p:txBody>
        </p:sp>
      </p:grpSp>
      <p:grpSp>
        <p:nvGrpSpPr>
          <p:cNvPr id="19" name="Group 67"/>
          <p:cNvGrpSpPr>
            <a:grpSpLocks/>
          </p:cNvGrpSpPr>
          <p:nvPr/>
        </p:nvGrpSpPr>
        <p:grpSpPr bwMode="auto">
          <a:xfrm>
            <a:off x="3048000" y="4572000"/>
            <a:ext cx="1828800" cy="685800"/>
            <a:chOff x="1920" y="2880"/>
            <a:chExt cx="1152" cy="432"/>
          </a:xfrm>
        </p:grpSpPr>
        <p:cxnSp>
          <p:nvCxnSpPr>
            <p:cNvPr id="20" name="AutoShape 20"/>
            <p:cNvCxnSpPr>
              <a:cxnSpLocks noChangeShapeType="1"/>
              <a:stCxn id="3" idx="2"/>
              <a:endCxn id="5" idx="1"/>
            </p:cNvCxnSpPr>
            <p:nvPr/>
          </p:nvCxnSpPr>
          <p:spPr bwMode="auto">
            <a:xfrm rot="16200000" flipH="1">
              <a:off x="2256" y="2568"/>
              <a:ext cx="408" cy="103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 Box 40"/>
            <p:cNvSpPr txBox="1">
              <a:spLocks noChangeArrowheads="1"/>
            </p:cNvSpPr>
            <p:nvPr/>
          </p:nvSpPr>
          <p:spPr bwMode="auto">
            <a:xfrm>
              <a:off x="1920" y="3062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latin typeface="Constantia" pitchFamily="18" charset="0"/>
                </a:rPr>
                <a:t>Pseudo &amp; Real</a:t>
              </a:r>
            </a:p>
          </p:txBody>
        </p:sp>
      </p:grpSp>
      <p:grpSp>
        <p:nvGrpSpPr>
          <p:cNvPr id="22" name="Group 68"/>
          <p:cNvGrpSpPr>
            <a:grpSpLocks/>
          </p:cNvGrpSpPr>
          <p:nvPr/>
        </p:nvGrpSpPr>
        <p:grpSpPr bwMode="auto">
          <a:xfrm>
            <a:off x="5165725" y="5638800"/>
            <a:ext cx="1235075" cy="457200"/>
            <a:chOff x="3254" y="3552"/>
            <a:chExt cx="778" cy="288"/>
          </a:xfrm>
        </p:grpSpPr>
        <p:cxnSp>
          <p:nvCxnSpPr>
            <p:cNvPr id="23" name="AutoShape 25"/>
            <p:cNvCxnSpPr>
              <a:cxnSpLocks noChangeShapeType="1"/>
              <a:stCxn id="5" idx="2"/>
              <a:endCxn id="28" idx="1"/>
            </p:cNvCxnSpPr>
            <p:nvPr/>
          </p:nvCxnSpPr>
          <p:spPr bwMode="auto">
            <a:xfrm rot="16200000" flipH="1">
              <a:off x="3530" y="3310"/>
              <a:ext cx="259" cy="74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ext Box 41"/>
            <p:cNvSpPr txBox="1">
              <a:spLocks noChangeArrowheads="1"/>
            </p:cNvSpPr>
            <p:nvPr/>
          </p:nvSpPr>
          <p:spPr bwMode="auto">
            <a:xfrm>
              <a:off x="3254" y="3590"/>
              <a:ext cx="6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latin typeface="Constantia" pitchFamily="18" charset="0"/>
                </a:rPr>
                <a:t>Vacuum</a:t>
              </a:r>
            </a:p>
          </p:txBody>
        </p:sp>
      </p:grpSp>
      <p:grpSp>
        <p:nvGrpSpPr>
          <p:cNvPr id="25" name="Group 64"/>
          <p:cNvGrpSpPr>
            <a:grpSpLocks/>
          </p:cNvGrpSpPr>
          <p:nvPr/>
        </p:nvGrpSpPr>
        <p:grpSpPr bwMode="auto">
          <a:xfrm>
            <a:off x="2933700" y="685800"/>
            <a:ext cx="3543300" cy="669925"/>
            <a:chOff x="1848" y="432"/>
            <a:chExt cx="2232" cy="422"/>
          </a:xfrm>
        </p:grpSpPr>
        <p:cxnSp>
          <p:nvCxnSpPr>
            <p:cNvPr id="26" name="AutoShape 28"/>
            <p:cNvCxnSpPr>
              <a:cxnSpLocks noChangeShapeType="1"/>
              <a:stCxn id="2" idx="0"/>
            </p:cNvCxnSpPr>
            <p:nvPr/>
          </p:nvCxnSpPr>
          <p:spPr bwMode="auto">
            <a:xfrm rot="-5400000">
              <a:off x="2868" y="-358"/>
              <a:ext cx="192" cy="2232"/>
            </a:xfrm>
            <a:prstGeom prst="bentConnector2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 Box 42"/>
            <p:cNvSpPr txBox="1">
              <a:spLocks noChangeArrowheads="1"/>
            </p:cNvSpPr>
            <p:nvPr/>
          </p:nvSpPr>
          <p:spPr bwMode="auto">
            <a:xfrm>
              <a:off x="2150" y="432"/>
              <a:ext cx="1307" cy="2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latin typeface="Constantia" pitchFamily="18" charset="0"/>
                </a:rPr>
                <a:t>Non-electrolyte</a:t>
              </a:r>
            </a:p>
          </p:txBody>
        </p:sp>
      </p:grpSp>
      <p:sp>
        <p:nvSpPr>
          <p:cNvPr id="28" name="Text Box 43"/>
          <p:cNvSpPr txBox="1">
            <a:spLocks noChangeArrowheads="1"/>
          </p:cNvSpPr>
          <p:nvPr/>
        </p:nvSpPr>
        <p:spPr bwMode="auto">
          <a:xfrm>
            <a:off x="6400800" y="5851525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>
                <a:latin typeface="Constantia" pitchFamily="18" charset="0"/>
              </a:rPr>
              <a:t>Braun K-10 or ideal</a:t>
            </a:r>
          </a:p>
        </p:txBody>
      </p:sp>
      <p:sp>
        <p:nvSpPr>
          <p:cNvPr id="29" name="Text Box 44"/>
          <p:cNvSpPr txBox="1">
            <a:spLocks noChangeArrowheads="1"/>
          </p:cNvSpPr>
          <p:nvPr/>
        </p:nvSpPr>
        <p:spPr bwMode="auto">
          <a:xfrm>
            <a:off x="6477000" y="4175125"/>
            <a:ext cx="24923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>
                <a:latin typeface="Constantia" pitchFamily="18" charset="0"/>
              </a:rPr>
              <a:t>Chao-Seader,</a:t>
            </a:r>
          </a:p>
          <a:p>
            <a:pPr eaLnBrk="1" hangingPunct="1"/>
            <a:r>
              <a:rPr lang="en-US" sz="2000">
                <a:latin typeface="Constantia" pitchFamily="18" charset="0"/>
              </a:rPr>
              <a:t>Grayson-Streed or </a:t>
            </a:r>
          </a:p>
          <a:p>
            <a:pPr eaLnBrk="1" hangingPunct="1"/>
            <a:r>
              <a:rPr lang="en-US" sz="2000">
                <a:latin typeface="Constantia" pitchFamily="18" charset="0"/>
              </a:rPr>
              <a:t>Braun K-10</a:t>
            </a:r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6553200" y="2193925"/>
            <a:ext cx="2270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>
                <a:latin typeface="Constantia" pitchFamily="18" charset="0"/>
              </a:rPr>
              <a:t>Electrolyte NRTL</a:t>
            </a:r>
          </a:p>
          <a:p>
            <a:pPr eaLnBrk="1" hangingPunct="1"/>
            <a:r>
              <a:rPr lang="en-US" sz="2000">
                <a:latin typeface="Constantia" pitchFamily="18" charset="0"/>
              </a:rPr>
              <a:t>Or Pizer</a:t>
            </a:r>
          </a:p>
        </p:txBody>
      </p:sp>
      <p:sp>
        <p:nvSpPr>
          <p:cNvPr id="31" name="Text Box 47">
            <a:hlinkClick r:id="rId2" action="ppaction://hlinksldjump" highlightClick="1"/>
            <a:hlinkHover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629400" y="898525"/>
            <a:ext cx="3818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l-PL" sz="2000" dirty="0" smtClean="0">
                <a:latin typeface="Constantia" pitchFamily="18" charset="0"/>
              </a:rPr>
              <a:t>...</a:t>
            </a:r>
            <a:endParaRPr lang="en-US" sz="2000" dirty="0">
              <a:latin typeface="Constantia" pitchFamily="18" charset="0"/>
            </a:endParaRPr>
          </a:p>
        </p:txBody>
      </p:sp>
      <p:cxnSp>
        <p:nvCxnSpPr>
          <p:cNvPr id="32" name="AutoShape 48"/>
          <p:cNvCxnSpPr>
            <a:cxnSpLocks noChangeShapeType="1"/>
            <a:stCxn id="5" idx="0"/>
            <a:endCxn id="29" idx="1"/>
          </p:cNvCxnSpPr>
          <p:nvPr/>
        </p:nvCxnSpPr>
        <p:spPr bwMode="auto">
          <a:xfrm rot="16200000">
            <a:off x="5787231" y="4110832"/>
            <a:ext cx="122237" cy="1257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3" name="Group 51"/>
          <p:cNvGrpSpPr>
            <a:grpSpLocks noChangeAspect="1"/>
          </p:cNvGrpSpPr>
          <p:nvPr/>
        </p:nvGrpSpPr>
        <p:grpSpPr bwMode="auto">
          <a:xfrm>
            <a:off x="152400" y="4419600"/>
            <a:ext cx="420688" cy="420688"/>
            <a:chOff x="672" y="1632"/>
            <a:chExt cx="528" cy="528"/>
          </a:xfrm>
        </p:grpSpPr>
        <p:sp>
          <p:nvSpPr>
            <p:cNvPr id="34" name="AutoShape 52"/>
            <p:cNvSpPr>
              <a:spLocks noChangeAspect="1" noChangeArrowheads="1"/>
            </p:cNvSpPr>
            <p:nvPr/>
          </p:nvSpPr>
          <p:spPr bwMode="auto">
            <a:xfrm>
              <a:off x="672" y="1632"/>
              <a:ext cx="528" cy="528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pl-PL">
                <a:latin typeface="Constantia" pitchFamily="18" charset="0"/>
              </a:endParaRPr>
            </a:p>
          </p:txBody>
        </p:sp>
        <p:sp>
          <p:nvSpPr>
            <p:cNvPr id="35" name="Line 53"/>
            <p:cNvSpPr>
              <a:spLocks noChangeAspect="1" noChangeShapeType="1"/>
            </p:cNvSpPr>
            <p:nvPr/>
          </p:nvSpPr>
          <p:spPr bwMode="auto">
            <a:xfrm>
              <a:off x="960" y="1776"/>
              <a:ext cx="0" cy="2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6" name="Line 54"/>
            <p:cNvSpPr>
              <a:spLocks noChangeAspect="1" noChangeShapeType="1"/>
            </p:cNvSpPr>
            <p:nvPr/>
          </p:nvSpPr>
          <p:spPr bwMode="auto">
            <a:xfrm flipV="1">
              <a:off x="864" y="1776"/>
              <a:ext cx="0" cy="2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37" name="Text Box 55"/>
          <p:cNvSpPr txBox="1">
            <a:spLocks noChangeArrowheads="1"/>
          </p:cNvSpPr>
          <p:nvPr/>
        </p:nvSpPr>
        <p:spPr bwMode="auto">
          <a:xfrm>
            <a:off x="609600" y="4419600"/>
            <a:ext cx="1003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latin typeface="Constantia" pitchFamily="18" charset="0"/>
              </a:rPr>
              <a:t>Polarity</a:t>
            </a:r>
          </a:p>
        </p:txBody>
      </p:sp>
      <p:sp>
        <p:nvSpPr>
          <p:cNvPr id="38" name="AutoShape 56"/>
          <p:cNvSpPr>
            <a:spLocks noChangeAspect="1" noChangeArrowheads="1"/>
          </p:cNvSpPr>
          <p:nvPr/>
        </p:nvSpPr>
        <p:spPr bwMode="auto">
          <a:xfrm>
            <a:off x="100013" y="4937125"/>
            <a:ext cx="496887" cy="420688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Constantia" pitchFamily="18" charset="0"/>
              </a:rPr>
              <a:t>R?</a:t>
            </a:r>
          </a:p>
        </p:txBody>
      </p:sp>
      <p:sp>
        <p:nvSpPr>
          <p:cNvPr id="39" name="Text Box 57"/>
          <p:cNvSpPr txBox="1">
            <a:spLocks noChangeArrowheads="1"/>
          </p:cNvSpPr>
          <p:nvPr/>
        </p:nvSpPr>
        <p:spPr bwMode="auto">
          <a:xfrm>
            <a:off x="633413" y="4800600"/>
            <a:ext cx="215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latin typeface="Constantia" pitchFamily="18" charset="0"/>
              </a:rPr>
              <a:t>Real or </a:t>
            </a:r>
          </a:p>
          <a:p>
            <a:pPr eaLnBrk="1" hangingPunct="1"/>
            <a:r>
              <a:rPr lang="en-US">
                <a:latin typeface="Constantia" pitchFamily="18" charset="0"/>
              </a:rPr>
              <a:t>pseudocomponents</a:t>
            </a:r>
          </a:p>
        </p:txBody>
      </p:sp>
      <p:sp>
        <p:nvSpPr>
          <p:cNvPr id="40" name="AutoShape 58"/>
          <p:cNvSpPr>
            <a:spLocks noChangeAspect="1" noChangeArrowheads="1"/>
          </p:cNvSpPr>
          <p:nvPr/>
        </p:nvSpPr>
        <p:spPr bwMode="auto">
          <a:xfrm>
            <a:off x="100013" y="5467350"/>
            <a:ext cx="496887" cy="420688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Constantia" pitchFamily="18" charset="0"/>
              </a:rPr>
              <a:t>P?</a:t>
            </a:r>
          </a:p>
        </p:txBody>
      </p:sp>
      <p:sp>
        <p:nvSpPr>
          <p:cNvPr id="41" name="Text Box 59"/>
          <p:cNvSpPr txBox="1">
            <a:spLocks noChangeArrowheads="1"/>
          </p:cNvSpPr>
          <p:nvPr/>
        </p:nvSpPr>
        <p:spPr bwMode="auto">
          <a:xfrm>
            <a:off x="633413" y="5467350"/>
            <a:ext cx="1114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latin typeface="Constantia" pitchFamily="18" charset="0"/>
              </a:rPr>
              <a:t>Pressure</a:t>
            </a:r>
          </a:p>
        </p:txBody>
      </p:sp>
      <p:sp>
        <p:nvSpPr>
          <p:cNvPr id="42" name="AutoShape 60"/>
          <p:cNvSpPr>
            <a:spLocks noChangeAspect="1" noChangeArrowheads="1"/>
          </p:cNvSpPr>
          <p:nvPr/>
        </p:nvSpPr>
        <p:spPr bwMode="auto">
          <a:xfrm>
            <a:off x="104775" y="5943600"/>
            <a:ext cx="496888" cy="420688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Constantia" pitchFamily="18" charset="0"/>
              </a:rPr>
              <a:t>E?</a:t>
            </a:r>
          </a:p>
        </p:txBody>
      </p:sp>
      <p:sp>
        <p:nvSpPr>
          <p:cNvPr id="43" name="Text Box 61"/>
          <p:cNvSpPr txBox="1">
            <a:spLocks noChangeArrowheads="1"/>
          </p:cNvSpPr>
          <p:nvPr/>
        </p:nvSpPr>
        <p:spPr bwMode="auto">
          <a:xfrm>
            <a:off x="638175" y="6019800"/>
            <a:ext cx="1495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latin typeface="Constantia" pitchFamily="18" charset="0"/>
              </a:rPr>
              <a:t>Electrolytes</a:t>
            </a:r>
          </a:p>
        </p:txBody>
      </p:sp>
      <p:sp>
        <p:nvSpPr>
          <p:cNvPr id="45" name="Text Box 37"/>
          <p:cNvSpPr txBox="1">
            <a:spLocks noChangeArrowheads="1"/>
          </p:cNvSpPr>
          <p:nvPr/>
        </p:nvSpPr>
        <p:spPr bwMode="auto">
          <a:xfrm>
            <a:off x="1466850" y="3429000"/>
            <a:ext cx="1352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>
                <a:latin typeface="Constantia" pitchFamily="18" charset="0"/>
              </a:rPr>
              <a:t>All </a:t>
            </a:r>
          </a:p>
          <a:p>
            <a:pPr eaLnBrk="1" hangingPunct="1"/>
            <a:r>
              <a:rPr lang="en-US" sz="2000">
                <a:latin typeface="Constantia" pitchFamily="18" charset="0"/>
              </a:rPr>
              <a:t>Non-polar</a:t>
            </a:r>
          </a:p>
        </p:txBody>
      </p:sp>
      <p:cxnSp>
        <p:nvCxnSpPr>
          <p:cNvPr id="46" name="AutoShape 72"/>
          <p:cNvCxnSpPr>
            <a:cxnSpLocks noChangeShapeType="1"/>
            <a:stCxn id="3" idx="1"/>
            <a:endCxn id="7" idx="2"/>
          </p:cNvCxnSpPr>
          <p:nvPr/>
        </p:nvCxnSpPr>
        <p:spPr bwMode="auto">
          <a:xfrm rot="10800000">
            <a:off x="1485900" y="3413125"/>
            <a:ext cx="1104900" cy="739775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pole tekstowe 47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22</a:t>
            </a:fld>
            <a:endParaRPr lang="en-US" b="1" dirty="0"/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6553200" y="3108325"/>
            <a:ext cx="27670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 dirty="0" err="1">
                <a:latin typeface="Constantia" pitchFamily="18" charset="0"/>
              </a:rPr>
              <a:t>Peng</a:t>
            </a:r>
            <a:r>
              <a:rPr lang="en-US" sz="2000" dirty="0">
                <a:latin typeface="Constantia" pitchFamily="18" charset="0"/>
              </a:rPr>
              <a:t>-Robinson,</a:t>
            </a:r>
          </a:p>
          <a:p>
            <a:pPr eaLnBrk="1" hangingPunct="1"/>
            <a:r>
              <a:rPr lang="en-US" sz="2000" dirty="0" err="1">
                <a:latin typeface="Constantia" pitchFamily="18" charset="0"/>
              </a:rPr>
              <a:t>Redlich</a:t>
            </a:r>
            <a:r>
              <a:rPr lang="en-US" sz="2000" dirty="0">
                <a:latin typeface="Constantia" pitchFamily="18" charset="0"/>
              </a:rPr>
              <a:t>-</a:t>
            </a:r>
            <a:r>
              <a:rPr lang="en-US" sz="2000" dirty="0" err="1">
                <a:latin typeface="Constantia" pitchFamily="18" charset="0"/>
              </a:rPr>
              <a:t>Kwong</a:t>
            </a:r>
            <a:r>
              <a:rPr lang="en-US" sz="2000" dirty="0">
                <a:latin typeface="Constantia" pitchFamily="18" charset="0"/>
              </a:rPr>
              <a:t>-Soave,</a:t>
            </a:r>
          </a:p>
          <a:p>
            <a:pPr eaLnBrk="1" hangingPunct="1"/>
            <a:r>
              <a:rPr lang="en-US" sz="2000" dirty="0">
                <a:latin typeface="Constantia" pitchFamily="18" charset="0"/>
              </a:rPr>
              <a:t>Lee-</a:t>
            </a:r>
            <a:r>
              <a:rPr lang="en-US" sz="2000" dirty="0" err="1">
                <a:latin typeface="Constantia" pitchFamily="18" charset="0"/>
              </a:rPr>
              <a:t>Kesler</a:t>
            </a:r>
            <a:r>
              <a:rPr lang="en-US" sz="2000" dirty="0">
                <a:latin typeface="Constantia" pitchFamily="18" charset="0"/>
              </a:rPr>
              <a:t>-</a:t>
            </a:r>
            <a:r>
              <a:rPr lang="en-US" sz="2000" dirty="0" err="1">
                <a:latin typeface="Constantia" pitchFamily="18" charset="0"/>
              </a:rPr>
              <a:t>Plocker</a:t>
            </a:r>
            <a:endParaRPr lang="en-US" sz="2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290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1676400" y="2590800"/>
            <a:ext cx="838200" cy="838200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Constantia" pitchFamily="18" charset="0"/>
              </a:rPr>
              <a:t>P?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3124200" y="1371600"/>
            <a:ext cx="990600" cy="838200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Constantia" pitchFamily="18" charset="0"/>
              </a:rPr>
              <a:t>ij?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3505200" y="5029200"/>
            <a:ext cx="990600" cy="838200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Constantia" pitchFamily="18" charset="0"/>
              </a:rPr>
              <a:t>ij?</a:t>
            </a: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4572000" y="609600"/>
            <a:ext cx="990600" cy="838200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Constantia" pitchFamily="18" charset="0"/>
              </a:rPr>
              <a:t>LL?</a:t>
            </a:r>
          </a:p>
        </p:txBody>
      </p: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1981200" y="1447800"/>
            <a:ext cx="1343025" cy="1143000"/>
            <a:chOff x="1248" y="912"/>
            <a:chExt cx="846" cy="720"/>
          </a:xfrm>
        </p:grpSpPr>
        <p:sp>
          <p:nvSpPr>
            <p:cNvPr id="7" name="Text Box 46">
              <a:hlinkClick r:id="rId2" action="ppaction://hlinksldjump" highlightClick="1"/>
              <a:hlinkHover r:id="" action="ppaction://noaction" highlightClick="1"/>
            </p:cNvPr>
            <p:cNvSpPr txBox="1">
              <a:spLocks noChangeArrowheads="1"/>
            </p:cNvSpPr>
            <p:nvPr/>
          </p:nvSpPr>
          <p:spPr bwMode="auto">
            <a:xfrm>
              <a:off x="1296" y="1152"/>
              <a:ext cx="7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dirty="0">
                  <a:latin typeface="Constantia" pitchFamily="18" charset="0"/>
                </a:rPr>
                <a:t>(See also</a:t>
              </a:r>
            </a:p>
            <a:p>
              <a:pPr eaLnBrk="1" hangingPunct="1"/>
              <a:r>
                <a:rPr lang="en-US" sz="2000" dirty="0">
                  <a:latin typeface="Constantia" pitchFamily="18" charset="0"/>
                </a:rPr>
                <a:t>Figure 3)</a:t>
              </a:r>
            </a:p>
          </p:txBody>
        </p: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 rot="-5400000">
              <a:off x="1392" y="1056"/>
              <a:ext cx="504" cy="648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1248" y="912"/>
              <a:ext cx="8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latin typeface="Constantia" pitchFamily="18" charset="0"/>
                </a:rPr>
                <a:t>P &lt; 10 bar</a:t>
              </a:r>
            </a:p>
          </p:txBody>
        </p:sp>
      </p:grpSp>
      <p:grpSp>
        <p:nvGrpSpPr>
          <p:cNvPr id="10" name="Group 61"/>
          <p:cNvGrpSpPr>
            <a:grpSpLocks/>
          </p:cNvGrpSpPr>
          <p:nvPr/>
        </p:nvGrpSpPr>
        <p:grpSpPr bwMode="auto">
          <a:xfrm>
            <a:off x="2095500" y="3429000"/>
            <a:ext cx="1409700" cy="2073275"/>
            <a:chOff x="1320" y="2160"/>
            <a:chExt cx="888" cy="1306"/>
          </a:xfrm>
        </p:grpSpPr>
        <p:cxnSp>
          <p:nvCxnSpPr>
            <p:cNvPr id="11" name="AutoShape 6"/>
            <p:cNvCxnSpPr>
              <a:cxnSpLocks noChangeShapeType="1"/>
              <a:stCxn id="2" idx="2"/>
              <a:endCxn id="4" idx="1"/>
            </p:cNvCxnSpPr>
            <p:nvPr/>
          </p:nvCxnSpPr>
          <p:spPr bwMode="auto">
            <a:xfrm rot="16200000" flipH="1">
              <a:off x="1128" y="2352"/>
              <a:ext cx="1272" cy="888"/>
            </a:xfrm>
            <a:prstGeom prst="bentConnector2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1344" y="3216"/>
              <a:ext cx="8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dirty="0">
                  <a:latin typeface="Constantia" pitchFamily="18" charset="0"/>
                </a:rPr>
                <a:t>P &gt; 10 bar</a:t>
              </a:r>
            </a:p>
          </p:txBody>
        </p:sp>
      </p:grp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6365875" y="5622925"/>
            <a:ext cx="2778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>
                <a:latin typeface="Constantia" pitchFamily="18" charset="0"/>
              </a:rPr>
              <a:t>PSRK</a:t>
            </a:r>
          </a:p>
          <a:p>
            <a:pPr eaLnBrk="1" hangingPunct="1"/>
            <a:r>
              <a:rPr lang="en-US" sz="2000">
                <a:latin typeface="Constantia" pitchFamily="18" charset="0"/>
              </a:rPr>
              <a:t>PR or SRK with MHV2</a:t>
            </a: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5715000" y="4343400"/>
            <a:ext cx="30464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>
                <a:latin typeface="Constantia" pitchFamily="18" charset="0"/>
              </a:rPr>
              <a:t>Schwartentruber-Renon</a:t>
            </a:r>
          </a:p>
          <a:p>
            <a:pPr eaLnBrk="1" hangingPunct="1"/>
            <a:r>
              <a:rPr lang="en-US" sz="2000">
                <a:latin typeface="Constantia" pitchFamily="18" charset="0"/>
              </a:rPr>
              <a:t>PR or SRK with WS</a:t>
            </a:r>
          </a:p>
          <a:p>
            <a:pPr eaLnBrk="1" hangingPunct="1"/>
            <a:r>
              <a:rPr lang="en-US" sz="2000">
                <a:latin typeface="Constantia" pitchFamily="18" charset="0"/>
              </a:rPr>
              <a:t>PR or SRK with MHV2</a:t>
            </a: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7059613" y="3581400"/>
            <a:ext cx="20843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>
                <a:latin typeface="Constantia" pitchFamily="18" charset="0"/>
              </a:rPr>
              <a:t>UNIFAC and its</a:t>
            </a:r>
          </a:p>
          <a:p>
            <a:pPr eaLnBrk="1" hangingPunct="1"/>
            <a:r>
              <a:rPr lang="en-US" sz="2000">
                <a:latin typeface="Constantia" pitchFamily="18" charset="0"/>
              </a:rPr>
              <a:t> extensions</a:t>
            </a: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7424738" y="2209800"/>
            <a:ext cx="1719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>
                <a:latin typeface="Constantia" pitchFamily="18" charset="0"/>
              </a:rPr>
              <a:t>UNIFAC LLE</a:t>
            </a:r>
          </a:p>
        </p:txBody>
      </p:sp>
      <p:cxnSp>
        <p:nvCxnSpPr>
          <p:cNvPr id="18" name="AutoShape 8"/>
          <p:cNvCxnSpPr>
            <a:cxnSpLocks noChangeShapeType="1"/>
            <a:endCxn id="2" idx="1"/>
          </p:cNvCxnSpPr>
          <p:nvPr/>
        </p:nvCxnSpPr>
        <p:spPr bwMode="auto">
          <a:xfrm flipV="1">
            <a:off x="304800" y="3009900"/>
            <a:ext cx="1371600" cy="31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-76200" y="3124200"/>
            <a:ext cx="2198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Constantia" pitchFamily="18" charset="0"/>
              </a:rPr>
              <a:t>Polar</a:t>
            </a:r>
          </a:p>
          <a:p>
            <a:pPr eaLnBrk="1" hangingPunct="1"/>
            <a:r>
              <a:rPr lang="en-US" sz="2000" dirty="0">
                <a:latin typeface="Constantia" pitchFamily="18" charset="0"/>
              </a:rPr>
              <a:t>Non-electrolytes</a:t>
            </a:r>
          </a:p>
        </p:txBody>
      </p:sp>
      <p:grpSp>
        <p:nvGrpSpPr>
          <p:cNvPr id="20" name="Group 70"/>
          <p:cNvGrpSpPr>
            <a:grpSpLocks/>
          </p:cNvGrpSpPr>
          <p:nvPr/>
        </p:nvGrpSpPr>
        <p:grpSpPr bwMode="auto">
          <a:xfrm>
            <a:off x="4000500" y="5638800"/>
            <a:ext cx="2295525" cy="396875"/>
            <a:chOff x="2520" y="3552"/>
            <a:chExt cx="1446" cy="250"/>
          </a:xfrm>
        </p:grpSpPr>
        <p:cxnSp>
          <p:nvCxnSpPr>
            <p:cNvPr id="21" name="AutoShape 32"/>
            <p:cNvCxnSpPr>
              <a:cxnSpLocks noChangeShapeType="1"/>
              <a:stCxn id="4" idx="2"/>
            </p:cNvCxnSpPr>
            <p:nvPr/>
          </p:nvCxnSpPr>
          <p:spPr bwMode="auto">
            <a:xfrm rot="16200000" flipH="1">
              <a:off x="3200" y="3016"/>
              <a:ext cx="86" cy="1446"/>
            </a:xfrm>
            <a:prstGeom prst="bentConnector2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2832" y="3552"/>
              <a:ext cx="328" cy="2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latin typeface="Constantia" pitchFamily="18" charset="0"/>
                </a:rPr>
                <a:t>No</a:t>
              </a:r>
            </a:p>
          </p:txBody>
        </p:sp>
      </p:grpSp>
      <p:grpSp>
        <p:nvGrpSpPr>
          <p:cNvPr id="23" name="Group 69"/>
          <p:cNvGrpSpPr>
            <a:grpSpLocks/>
          </p:cNvGrpSpPr>
          <p:nvPr/>
        </p:nvGrpSpPr>
        <p:grpSpPr bwMode="auto">
          <a:xfrm>
            <a:off x="4000500" y="4495800"/>
            <a:ext cx="1714500" cy="533400"/>
            <a:chOff x="2520" y="2832"/>
            <a:chExt cx="1080" cy="336"/>
          </a:xfrm>
        </p:grpSpPr>
        <p:cxnSp>
          <p:nvCxnSpPr>
            <p:cNvPr id="24" name="AutoShape 14"/>
            <p:cNvCxnSpPr>
              <a:cxnSpLocks noChangeShapeType="1"/>
              <a:stCxn id="4" idx="0"/>
              <a:endCxn id="14" idx="1"/>
            </p:cNvCxnSpPr>
            <p:nvPr/>
          </p:nvCxnSpPr>
          <p:spPr bwMode="auto">
            <a:xfrm rot="-5400000">
              <a:off x="3002" y="2571"/>
              <a:ext cx="115" cy="1080"/>
            </a:xfrm>
            <a:prstGeom prst="bentConnector2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 Box 34"/>
            <p:cNvSpPr txBox="1">
              <a:spLocks noChangeArrowheads="1"/>
            </p:cNvSpPr>
            <p:nvPr/>
          </p:nvSpPr>
          <p:spPr bwMode="auto">
            <a:xfrm>
              <a:off x="2784" y="2832"/>
              <a:ext cx="384" cy="2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latin typeface="Constantia" pitchFamily="18" charset="0"/>
                </a:rPr>
                <a:t>Yes</a:t>
              </a:r>
            </a:p>
          </p:txBody>
        </p:sp>
      </p:grpSp>
      <p:grpSp>
        <p:nvGrpSpPr>
          <p:cNvPr id="26" name="Group 64"/>
          <p:cNvGrpSpPr>
            <a:grpSpLocks/>
          </p:cNvGrpSpPr>
          <p:nvPr/>
        </p:nvGrpSpPr>
        <p:grpSpPr bwMode="auto">
          <a:xfrm>
            <a:off x="3619500" y="669925"/>
            <a:ext cx="952500" cy="701675"/>
            <a:chOff x="2280" y="422"/>
            <a:chExt cx="600" cy="442"/>
          </a:xfrm>
        </p:grpSpPr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2448" y="422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latin typeface="Constantia" pitchFamily="18" charset="0"/>
                </a:rPr>
                <a:t>Yes</a:t>
              </a:r>
            </a:p>
          </p:txBody>
        </p:sp>
        <p:cxnSp>
          <p:nvCxnSpPr>
            <p:cNvPr id="28" name="AutoShape 35"/>
            <p:cNvCxnSpPr>
              <a:cxnSpLocks noChangeShapeType="1"/>
              <a:stCxn id="3" idx="0"/>
              <a:endCxn id="5" idx="1"/>
            </p:cNvCxnSpPr>
            <p:nvPr/>
          </p:nvCxnSpPr>
          <p:spPr bwMode="auto">
            <a:xfrm rot="-5400000">
              <a:off x="2472" y="456"/>
              <a:ext cx="216" cy="60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" name="AutoShape 36"/>
          <p:cNvSpPr>
            <a:spLocks noChangeArrowheads="1"/>
          </p:cNvSpPr>
          <p:nvPr/>
        </p:nvSpPr>
        <p:spPr bwMode="auto">
          <a:xfrm>
            <a:off x="5486400" y="2667000"/>
            <a:ext cx="990600" cy="838200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Constantia" pitchFamily="18" charset="0"/>
              </a:rPr>
              <a:t>LL?</a:t>
            </a:r>
          </a:p>
        </p:txBody>
      </p:sp>
      <p:grpSp>
        <p:nvGrpSpPr>
          <p:cNvPr id="30" name="Group 63"/>
          <p:cNvGrpSpPr>
            <a:grpSpLocks/>
          </p:cNvGrpSpPr>
          <p:nvPr/>
        </p:nvGrpSpPr>
        <p:grpSpPr bwMode="auto">
          <a:xfrm>
            <a:off x="3619500" y="2209800"/>
            <a:ext cx="1866900" cy="930275"/>
            <a:chOff x="2280" y="1392"/>
            <a:chExt cx="1176" cy="586"/>
          </a:xfrm>
        </p:grpSpPr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2496" y="1728"/>
              <a:ext cx="3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latin typeface="Constantia" pitchFamily="18" charset="0"/>
                </a:rPr>
                <a:t>No</a:t>
              </a:r>
            </a:p>
          </p:txBody>
        </p:sp>
        <p:cxnSp>
          <p:nvCxnSpPr>
            <p:cNvPr id="32" name="AutoShape 37"/>
            <p:cNvCxnSpPr>
              <a:cxnSpLocks noChangeShapeType="1"/>
              <a:stCxn id="3" idx="2"/>
              <a:endCxn id="29" idx="1"/>
            </p:cNvCxnSpPr>
            <p:nvPr/>
          </p:nvCxnSpPr>
          <p:spPr bwMode="auto">
            <a:xfrm rot="16200000" flipH="1">
              <a:off x="2592" y="1080"/>
              <a:ext cx="552" cy="117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" name="Group 68"/>
          <p:cNvGrpSpPr>
            <a:grpSpLocks/>
          </p:cNvGrpSpPr>
          <p:nvPr/>
        </p:nvGrpSpPr>
        <p:grpSpPr bwMode="auto">
          <a:xfrm>
            <a:off x="5981700" y="3505200"/>
            <a:ext cx="1077913" cy="473075"/>
            <a:chOff x="3768" y="2208"/>
            <a:chExt cx="679" cy="298"/>
          </a:xfrm>
        </p:grpSpPr>
        <p:cxnSp>
          <p:nvCxnSpPr>
            <p:cNvPr id="34" name="AutoShape 39"/>
            <p:cNvCxnSpPr>
              <a:cxnSpLocks noChangeShapeType="1"/>
              <a:stCxn id="29" idx="2"/>
              <a:endCxn id="15" idx="1"/>
            </p:cNvCxnSpPr>
            <p:nvPr/>
          </p:nvCxnSpPr>
          <p:spPr bwMode="auto">
            <a:xfrm rot="16200000" flipH="1">
              <a:off x="3973" y="2003"/>
              <a:ext cx="269" cy="67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3936" y="2256"/>
              <a:ext cx="3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latin typeface="Constantia" pitchFamily="18" charset="0"/>
                </a:rPr>
                <a:t>No</a:t>
              </a:r>
            </a:p>
          </p:txBody>
        </p:sp>
      </p:grpSp>
      <p:grpSp>
        <p:nvGrpSpPr>
          <p:cNvPr id="36" name="Group 67"/>
          <p:cNvGrpSpPr>
            <a:grpSpLocks/>
          </p:cNvGrpSpPr>
          <p:nvPr/>
        </p:nvGrpSpPr>
        <p:grpSpPr bwMode="auto">
          <a:xfrm>
            <a:off x="5981700" y="2057400"/>
            <a:ext cx="1333500" cy="609600"/>
            <a:chOff x="3768" y="1296"/>
            <a:chExt cx="840" cy="384"/>
          </a:xfrm>
        </p:grpSpPr>
        <p:cxnSp>
          <p:nvCxnSpPr>
            <p:cNvPr id="37" name="AutoShape 38"/>
            <p:cNvCxnSpPr>
              <a:cxnSpLocks noChangeShapeType="1"/>
              <a:stCxn id="29" idx="0"/>
            </p:cNvCxnSpPr>
            <p:nvPr/>
          </p:nvCxnSpPr>
          <p:spPr bwMode="auto">
            <a:xfrm rot="-5400000">
              <a:off x="4092" y="1164"/>
              <a:ext cx="192" cy="84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Text Box 41"/>
            <p:cNvSpPr txBox="1">
              <a:spLocks noChangeArrowheads="1"/>
            </p:cNvSpPr>
            <p:nvPr/>
          </p:nvSpPr>
          <p:spPr bwMode="auto">
            <a:xfrm>
              <a:off x="3936" y="1296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latin typeface="Constantia" pitchFamily="18" charset="0"/>
                </a:rPr>
                <a:t>Yes</a:t>
              </a:r>
            </a:p>
          </p:txBody>
        </p:sp>
      </p:grpSp>
      <p:grpSp>
        <p:nvGrpSpPr>
          <p:cNvPr id="39" name="Group 66"/>
          <p:cNvGrpSpPr>
            <a:grpSpLocks/>
          </p:cNvGrpSpPr>
          <p:nvPr/>
        </p:nvGrpSpPr>
        <p:grpSpPr bwMode="auto">
          <a:xfrm>
            <a:off x="5067300" y="-15875"/>
            <a:ext cx="1562100" cy="625475"/>
            <a:chOff x="3192" y="-10"/>
            <a:chExt cx="984" cy="394"/>
          </a:xfrm>
        </p:grpSpPr>
        <p:cxnSp>
          <p:nvCxnSpPr>
            <p:cNvPr id="40" name="AutoShape 29"/>
            <p:cNvCxnSpPr>
              <a:cxnSpLocks noChangeShapeType="1"/>
              <a:stCxn id="5" idx="0"/>
            </p:cNvCxnSpPr>
            <p:nvPr/>
          </p:nvCxnSpPr>
          <p:spPr bwMode="auto">
            <a:xfrm rot="-5400000">
              <a:off x="3588" y="-204"/>
              <a:ext cx="192" cy="98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Text Box 42"/>
            <p:cNvSpPr txBox="1">
              <a:spLocks noChangeArrowheads="1"/>
            </p:cNvSpPr>
            <p:nvPr/>
          </p:nvSpPr>
          <p:spPr bwMode="auto">
            <a:xfrm>
              <a:off x="3408" y="-10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latin typeface="Constantia" pitchFamily="18" charset="0"/>
                </a:rPr>
                <a:t>Yes</a:t>
              </a:r>
            </a:p>
          </p:txBody>
        </p:sp>
      </p:grpSp>
      <p:grpSp>
        <p:nvGrpSpPr>
          <p:cNvPr id="42" name="Group 65"/>
          <p:cNvGrpSpPr>
            <a:grpSpLocks/>
          </p:cNvGrpSpPr>
          <p:nvPr/>
        </p:nvGrpSpPr>
        <p:grpSpPr bwMode="auto">
          <a:xfrm>
            <a:off x="5067300" y="1447800"/>
            <a:ext cx="1600200" cy="473075"/>
            <a:chOff x="3192" y="912"/>
            <a:chExt cx="1008" cy="298"/>
          </a:xfrm>
        </p:grpSpPr>
        <p:cxnSp>
          <p:nvCxnSpPr>
            <p:cNvPr id="43" name="AutoShape 11"/>
            <p:cNvCxnSpPr>
              <a:cxnSpLocks noChangeShapeType="1"/>
              <a:stCxn id="5" idx="2"/>
            </p:cNvCxnSpPr>
            <p:nvPr/>
          </p:nvCxnSpPr>
          <p:spPr bwMode="auto">
            <a:xfrm rot="16200000" flipH="1">
              <a:off x="3552" y="552"/>
              <a:ext cx="288" cy="1008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Text Box 43"/>
            <p:cNvSpPr txBox="1">
              <a:spLocks noChangeArrowheads="1"/>
            </p:cNvSpPr>
            <p:nvPr/>
          </p:nvSpPr>
          <p:spPr bwMode="auto">
            <a:xfrm>
              <a:off x="3360" y="960"/>
              <a:ext cx="3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latin typeface="Constantia" pitchFamily="18" charset="0"/>
                </a:rPr>
                <a:t>No</a:t>
              </a:r>
            </a:p>
          </p:txBody>
        </p:sp>
      </p:grp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6705600" y="1143000"/>
            <a:ext cx="2200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>
                <a:latin typeface="Constantia" pitchFamily="18" charset="0"/>
              </a:rPr>
              <a:t>WILSON, NRTL,</a:t>
            </a:r>
          </a:p>
          <a:p>
            <a:pPr eaLnBrk="1" hangingPunct="1"/>
            <a:r>
              <a:rPr lang="en-US" sz="2000">
                <a:latin typeface="Constantia" pitchFamily="18" charset="0"/>
              </a:rPr>
              <a:t>UNIQUAC and </a:t>
            </a:r>
          </a:p>
          <a:p>
            <a:pPr eaLnBrk="1" hangingPunct="1"/>
            <a:r>
              <a:rPr lang="en-US" sz="2000">
                <a:latin typeface="Constantia" pitchFamily="18" charset="0"/>
              </a:rPr>
              <a:t>their variances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6540500" y="0"/>
            <a:ext cx="2452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>
                <a:latin typeface="Constantia" pitchFamily="18" charset="0"/>
              </a:rPr>
              <a:t>NRTL, UNIQUAC</a:t>
            </a:r>
          </a:p>
          <a:p>
            <a:pPr eaLnBrk="1" hangingPunct="1"/>
            <a:r>
              <a:rPr lang="en-US" sz="2000">
                <a:latin typeface="Constantia" pitchFamily="18" charset="0"/>
              </a:rPr>
              <a:t>and their variances</a:t>
            </a:r>
          </a:p>
        </p:txBody>
      </p:sp>
      <p:sp>
        <p:nvSpPr>
          <p:cNvPr id="47" name="AutoShape 52"/>
          <p:cNvSpPr>
            <a:spLocks noChangeAspect="1" noChangeArrowheads="1"/>
          </p:cNvSpPr>
          <p:nvPr/>
        </p:nvSpPr>
        <p:spPr bwMode="auto">
          <a:xfrm>
            <a:off x="100013" y="4495800"/>
            <a:ext cx="496887" cy="420688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Constantia" pitchFamily="18" charset="0"/>
              </a:rPr>
              <a:t>LL?</a:t>
            </a:r>
          </a:p>
        </p:txBody>
      </p:sp>
      <p:sp>
        <p:nvSpPr>
          <p:cNvPr id="48" name="Text Box 53"/>
          <p:cNvSpPr txBox="1">
            <a:spLocks noChangeArrowheads="1"/>
          </p:cNvSpPr>
          <p:nvPr/>
        </p:nvSpPr>
        <p:spPr bwMode="auto">
          <a:xfrm>
            <a:off x="609600" y="4572000"/>
            <a:ext cx="1552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latin typeface="Constantia" pitchFamily="18" charset="0"/>
              </a:rPr>
              <a:t>Liquid/Liquid</a:t>
            </a:r>
          </a:p>
        </p:txBody>
      </p:sp>
      <p:sp>
        <p:nvSpPr>
          <p:cNvPr id="49" name="AutoShape 54"/>
          <p:cNvSpPr>
            <a:spLocks noChangeAspect="1" noChangeArrowheads="1"/>
          </p:cNvSpPr>
          <p:nvPr/>
        </p:nvSpPr>
        <p:spPr bwMode="auto">
          <a:xfrm>
            <a:off x="100013" y="5105400"/>
            <a:ext cx="496887" cy="420688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Constantia" pitchFamily="18" charset="0"/>
              </a:rPr>
              <a:t>P?</a:t>
            </a:r>
          </a:p>
        </p:txBody>
      </p:sp>
      <p:sp>
        <p:nvSpPr>
          <p:cNvPr id="50" name="Text Box 55"/>
          <p:cNvSpPr txBox="1">
            <a:spLocks noChangeArrowheads="1"/>
          </p:cNvSpPr>
          <p:nvPr/>
        </p:nvSpPr>
        <p:spPr bwMode="auto">
          <a:xfrm>
            <a:off x="633413" y="5105400"/>
            <a:ext cx="1114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latin typeface="Constantia" pitchFamily="18" charset="0"/>
              </a:rPr>
              <a:t>Pressure</a:t>
            </a:r>
          </a:p>
        </p:txBody>
      </p:sp>
      <p:sp>
        <p:nvSpPr>
          <p:cNvPr id="51" name="AutoShape 56"/>
          <p:cNvSpPr>
            <a:spLocks noChangeAspect="1" noChangeArrowheads="1"/>
          </p:cNvSpPr>
          <p:nvPr/>
        </p:nvSpPr>
        <p:spPr bwMode="auto">
          <a:xfrm>
            <a:off x="104775" y="5715000"/>
            <a:ext cx="496888" cy="420688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Constantia" pitchFamily="18" charset="0"/>
              </a:rPr>
              <a:t>ij?</a:t>
            </a:r>
          </a:p>
        </p:txBody>
      </p:sp>
      <p:sp>
        <p:nvSpPr>
          <p:cNvPr id="52" name="Text Box 57"/>
          <p:cNvSpPr txBox="1">
            <a:spLocks noChangeArrowheads="1"/>
          </p:cNvSpPr>
          <p:nvPr/>
        </p:nvSpPr>
        <p:spPr bwMode="auto">
          <a:xfrm>
            <a:off x="638175" y="5791200"/>
            <a:ext cx="27066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latin typeface="Constantia" pitchFamily="18" charset="0"/>
              </a:rPr>
              <a:t>Interaction Parameters</a:t>
            </a:r>
          </a:p>
          <a:p>
            <a:pPr eaLnBrk="1" hangingPunct="1"/>
            <a:r>
              <a:rPr lang="en-US">
                <a:latin typeface="Constantia" pitchFamily="18" charset="0"/>
              </a:rPr>
              <a:t> Available</a:t>
            </a: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C7D4CD67-B031-4ACB-83ED-CA1BEEF2EBF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5" name="pole tekstowe 54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23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89510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425" y="1704801"/>
            <a:ext cx="14478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663" y="548680"/>
            <a:ext cx="450532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2496097" y="3140968"/>
            <a:ext cx="4104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Gaz doskonały</a:t>
            </a:r>
          </a:p>
          <a:p>
            <a:pPr algn="ctr"/>
            <a:endParaRPr lang="pl-PL" sz="2000" b="1" dirty="0" smtClean="0"/>
          </a:p>
          <a:p>
            <a:pPr>
              <a:spcAft>
                <a:spcPts val="1200"/>
              </a:spcAft>
            </a:pPr>
            <a:r>
              <a:rPr lang="pl-PL" sz="2000" dirty="0" smtClean="0"/>
              <a:t>Metoda rekomendowana dla: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ciśnień &lt; 2 bar;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/>
              <a:t>wysokich temperatur.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3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617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2"/>
          <a:stretch/>
        </p:blipFill>
        <p:spPr bwMode="auto">
          <a:xfrm>
            <a:off x="442913" y="1893888"/>
            <a:ext cx="8258175" cy="419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0" y="5965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Kubiczne równania stanu </a:t>
            </a:r>
            <a:r>
              <a:rPr lang="pl-PL" sz="2800" b="1" dirty="0" err="1" smtClean="0"/>
              <a:t>CEoS</a:t>
            </a:r>
            <a:endParaRPr lang="pl-PL" sz="2800" b="1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4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0823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222"/>
            <a:ext cx="34290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58" y="2782577"/>
            <a:ext cx="249555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83" y="3821048"/>
            <a:ext cx="20193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692" y="625450"/>
            <a:ext cx="32289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989" y="1412776"/>
            <a:ext cx="418147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35077"/>
            <a:ext cx="20193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508" y="2782577"/>
            <a:ext cx="3238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357" y="4748070"/>
            <a:ext cx="2657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201" y="5445224"/>
            <a:ext cx="45910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37"/>
          <a:stretch/>
        </p:blipFill>
        <p:spPr bwMode="auto">
          <a:xfrm>
            <a:off x="635227" y="620688"/>
            <a:ext cx="322656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pole tekstowe 21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5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81253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692" y="620688"/>
            <a:ext cx="32289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37"/>
          <a:stretch/>
        </p:blipFill>
        <p:spPr bwMode="auto">
          <a:xfrm>
            <a:off x="635227" y="621457"/>
            <a:ext cx="322656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301942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24944"/>
            <a:ext cx="265747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99" y="4005064"/>
            <a:ext cx="44672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56792"/>
            <a:ext cx="15906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24944"/>
            <a:ext cx="16668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941168"/>
            <a:ext cx="70389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pole tekstowe 19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6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72111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765" y="610394"/>
            <a:ext cx="41814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039" y="1523256"/>
            <a:ext cx="28289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8682"/>
            <a:ext cx="36861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54315"/>
            <a:ext cx="27241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62128"/>
            <a:ext cx="35242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215" y="2846899"/>
            <a:ext cx="34480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215" y="3950956"/>
            <a:ext cx="27336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96" y="5051648"/>
            <a:ext cx="4533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pole tekstowe 16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7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6424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3920569"/>
            <a:ext cx="367240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b="1" dirty="0" smtClean="0"/>
              <a:t>niedokładne w stanie bliskim parametrom krytycznym</a:t>
            </a:r>
            <a:endParaRPr lang="pl-PL" b="1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b="1" dirty="0" smtClean="0"/>
              <a:t>nie stosować dla cieczy</a:t>
            </a:r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37"/>
          <a:stretch/>
        </p:blipFill>
        <p:spPr bwMode="auto">
          <a:xfrm>
            <a:off x="635227" y="1340768"/>
            <a:ext cx="322656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692" y="1340768"/>
            <a:ext cx="32289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pole tekstowe 13"/>
          <p:cNvSpPr txBox="1"/>
          <p:nvPr/>
        </p:nvSpPr>
        <p:spPr>
          <a:xfrm>
            <a:off x="5004048" y="3920569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b="1" dirty="0" smtClean="0"/>
              <a:t>dokładne w stanie bliskim parametrom krytycznym</a:t>
            </a:r>
            <a:endParaRPr lang="pl-PL" b="1" dirty="0" smtClean="0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58692"/>
            <a:ext cx="34290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868" y="2237234"/>
            <a:ext cx="28289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pole tekstowe 18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8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7355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2"/>
          <a:stretch/>
        </p:blipFill>
        <p:spPr bwMode="auto">
          <a:xfrm>
            <a:off x="442913" y="1245816"/>
            <a:ext cx="8258175" cy="419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212219" y="332656"/>
            <a:ext cx="4719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Kubiczne równania stanu </a:t>
            </a:r>
            <a:r>
              <a:rPr lang="pl-PL" sz="2800" b="1" dirty="0" err="1" smtClean="0"/>
              <a:t>CEoS</a:t>
            </a:r>
            <a:endParaRPr lang="pl-PL" sz="2800" b="1" dirty="0" smtClean="0"/>
          </a:p>
        </p:txBody>
      </p:sp>
      <p:sp>
        <p:nvSpPr>
          <p:cNvPr id="3" name="Prostokąt zaokrąglony 2"/>
          <p:cNvSpPr/>
          <p:nvPr/>
        </p:nvSpPr>
        <p:spPr>
          <a:xfrm>
            <a:off x="539552" y="3573016"/>
            <a:ext cx="3456384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Łącznik prosty ze strzałką 4"/>
          <p:cNvCxnSpPr/>
          <p:nvPr/>
        </p:nvCxnSpPr>
        <p:spPr>
          <a:xfrm flipH="1" flipV="1">
            <a:off x="4067944" y="3825044"/>
            <a:ext cx="1224136" cy="468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5364088" y="4141529"/>
            <a:ext cx="3240360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2000" b="1" dirty="0" smtClean="0"/>
              <a:t>wysoka dokładność obliczania objętości molowej cieczy</a:t>
            </a:r>
            <a:endParaRPr lang="en-US" sz="20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8604448" y="68340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2F73934-5155-40C9-93E6-0D8624699BA9}" type="slidenum">
              <a:rPr lang="en-US" b="1" smtClean="0"/>
              <a:pPr algn="ctr"/>
              <a:t>9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2748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ywa">
  <a:themeElements>
    <a:clrScheme name="Perspektyw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yw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311</TotalTime>
  <Words>362</Words>
  <Application>Microsoft Office PowerPoint</Application>
  <PresentationFormat>Pokaz na ekranie (4:3)</PresentationFormat>
  <Paragraphs>135</Paragraphs>
  <Slides>23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Perspektywa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Dom7</dc:creator>
  <cp:lastModifiedBy>Admin</cp:lastModifiedBy>
  <cp:revision>19</cp:revision>
  <dcterms:created xsi:type="dcterms:W3CDTF">2017-10-09T19:02:42Z</dcterms:created>
  <dcterms:modified xsi:type="dcterms:W3CDTF">2017-10-11T05:50:06Z</dcterms:modified>
</cp:coreProperties>
</file>